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Fira Sans Ultra-Bold" charset="1" panose="020B0903050000020004"/>
      <p:regular r:id="rId13"/>
    </p:embeddedFont>
    <p:embeddedFont>
      <p:font typeface="Fira Sans" charset="1" panose="020B0503050000020004"/>
      <p:regular r:id="rId14"/>
    </p:embeddedFont>
    <p:embeddedFont>
      <p:font typeface="Canva Sans" charset="1" panose="020B0503030501040103"/>
      <p:regular r:id="rId15"/>
    </p:embeddedFont>
    <p:embeddedFont>
      <p:font typeface="Canva Sans Bold" charset="1" panose="020B0803030501040103"/>
      <p:regular r:id="rId16"/>
    </p:embeddedFont>
    <p:embeddedFont>
      <p:font typeface="Fira Sans Semi-Bold" charset="1" panose="020B0603050000020004"/>
      <p:regular r:id="rId17"/>
    </p:embeddedFont>
    <p:embeddedFont>
      <p:font typeface="Fira Sans Light" charset="1" panose="020B0403050000020004"/>
      <p:regular r:id="rId18"/>
    </p:embeddedFont>
    <p:embeddedFont>
      <p:font typeface="Fira Sans Semi-Bold Italics" charset="1" panose="020B0703050000020004"/>
      <p:regular r:id="rId19"/>
    </p:embeddedFont>
    <p:embeddedFont>
      <p:font typeface="Canva Sans Bold Italics" charset="1" panose="020B0803030501040103"/>
      <p:regular r:id="rId20"/>
    </p:embeddedFont>
    <p:embeddedFont>
      <p:font typeface="Canva Sans Italics" charset="1" panose="020B0503030501040103"/>
      <p:regular r:id="rId21"/>
    </p:embeddedFont>
    <p:embeddedFont>
      <p:font typeface="Fira Sans Bold Italics" charset="1" panose="020B0803050000020004"/>
      <p:regular r:id="rId22"/>
    </p:embeddedFont>
    <p:embeddedFont>
      <p:font typeface="Fira Sans Light Italics" charset="1" panose="020B0403050000020004"/>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svg>
</file>

<file path=ppt/media/image4.png>
</file>

<file path=ppt/media/image5.svg>
</file>

<file path=ppt/media/image6.jpeg>
</file>

<file path=ppt/media/image7.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836B2"/>
        </a:solidFill>
      </p:bgPr>
    </p:bg>
    <p:spTree>
      <p:nvGrpSpPr>
        <p:cNvPr id="1" name=""/>
        <p:cNvGrpSpPr/>
        <p:nvPr/>
      </p:nvGrpSpPr>
      <p:grpSpPr>
        <a:xfrm>
          <a:off x="0" y="0"/>
          <a:ext cx="0" cy="0"/>
          <a:chOff x="0" y="0"/>
          <a:chExt cx="0" cy="0"/>
        </a:xfrm>
      </p:grpSpPr>
      <p:grpSp>
        <p:nvGrpSpPr>
          <p:cNvPr name="Group 2" id="2"/>
          <p:cNvGrpSpPr/>
          <p:nvPr/>
        </p:nvGrpSpPr>
        <p:grpSpPr>
          <a:xfrm rot="-10800000">
            <a:off x="6382804" y="4663048"/>
            <a:ext cx="15607423" cy="13022513"/>
            <a:chOff x="0" y="0"/>
            <a:chExt cx="6438437" cy="5372100"/>
          </a:xfrm>
        </p:grpSpPr>
        <p:sp>
          <p:nvSpPr>
            <p:cNvPr name="Freeform 3" id="3"/>
            <p:cNvSpPr/>
            <p:nvPr/>
          </p:nvSpPr>
          <p:spPr>
            <a:xfrm flipH="false" flipV="false" rot="0">
              <a:off x="0" y="0"/>
              <a:ext cx="6438437" cy="5372100"/>
            </a:xfrm>
            <a:custGeom>
              <a:avLst/>
              <a:gdLst/>
              <a:ahLst/>
              <a:cxnLst/>
              <a:rect r="r" b="b" t="t" l="l"/>
              <a:pathLst>
                <a:path h="5372100" w="6438437">
                  <a:moveTo>
                    <a:pt x="4887767" y="0"/>
                  </a:moveTo>
                  <a:lnTo>
                    <a:pt x="1550670" y="0"/>
                  </a:lnTo>
                  <a:lnTo>
                    <a:pt x="0" y="2686050"/>
                  </a:lnTo>
                  <a:lnTo>
                    <a:pt x="1550670" y="5372100"/>
                  </a:lnTo>
                  <a:lnTo>
                    <a:pt x="4887767" y="5372100"/>
                  </a:lnTo>
                  <a:lnTo>
                    <a:pt x="6438437" y="2686050"/>
                  </a:lnTo>
                  <a:lnTo>
                    <a:pt x="4887767" y="0"/>
                  </a:lnTo>
                  <a:close/>
                </a:path>
              </a:pathLst>
            </a:custGeom>
            <a:solidFill>
              <a:srgbClr val="A066CB"/>
            </a:solidFill>
          </p:spPr>
        </p:sp>
      </p:grpSp>
      <p:grpSp>
        <p:nvGrpSpPr>
          <p:cNvPr name="Group 4" id="4"/>
          <p:cNvGrpSpPr/>
          <p:nvPr/>
        </p:nvGrpSpPr>
        <p:grpSpPr>
          <a:xfrm rot="0">
            <a:off x="-4868522" y="-1880711"/>
            <a:ext cx="15021950" cy="13008331"/>
            <a:chOff x="0" y="0"/>
            <a:chExt cx="4282440" cy="3708400"/>
          </a:xfrm>
        </p:grpSpPr>
        <p:sp>
          <p:nvSpPr>
            <p:cNvPr name="Freeform 5" id="5"/>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0" t="-3551" r="-45288" b="-8440"/>
              </a:stretch>
            </a:blipFill>
          </p:spPr>
        </p:sp>
      </p:grpSp>
      <p:grpSp>
        <p:nvGrpSpPr>
          <p:cNvPr name="Group 6" id="6"/>
          <p:cNvGrpSpPr/>
          <p:nvPr/>
        </p:nvGrpSpPr>
        <p:grpSpPr>
          <a:xfrm rot="-10800000">
            <a:off x="6382804" y="-8404673"/>
            <a:ext cx="15712963" cy="13047924"/>
            <a:chOff x="0" y="0"/>
            <a:chExt cx="6469351" cy="5372100"/>
          </a:xfrm>
        </p:grpSpPr>
        <p:sp>
          <p:nvSpPr>
            <p:cNvPr name="Freeform 7" id="7"/>
            <p:cNvSpPr/>
            <p:nvPr/>
          </p:nvSpPr>
          <p:spPr>
            <a:xfrm flipH="false" flipV="false" rot="0">
              <a:off x="0" y="0"/>
              <a:ext cx="6469351" cy="5372100"/>
            </a:xfrm>
            <a:custGeom>
              <a:avLst/>
              <a:gdLst/>
              <a:ahLst/>
              <a:cxnLst/>
              <a:rect r="r" b="b" t="t" l="l"/>
              <a:pathLst>
                <a:path h="5372100" w="6469351">
                  <a:moveTo>
                    <a:pt x="4918681" y="0"/>
                  </a:moveTo>
                  <a:lnTo>
                    <a:pt x="1550670" y="0"/>
                  </a:lnTo>
                  <a:lnTo>
                    <a:pt x="0" y="2686050"/>
                  </a:lnTo>
                  <a:lnTo>
                    <a:pt x="1550670" y="5372100"/>
                  </a:lnTo>
                  <a:lnTo>
                    <a:pt x="4918681" y="5372100"/>
                  </a:lnTo>
                  <a:lnTo>
                    <a:pt x="6469351" y="2686050"/>
                  </a:lnTo>
                  <a:lnTo>
                    <a:pt x="4918681" y="0"/>
                  </a:lnTo>
                  <a:close/>
                </a:path>
              </a:pathLst>
            </a:custGeom>
            <a:solidFill>
              <a:srgbClr val="FFFFFF"/>
            </a:solidFill>
          </p:spPr>
        </p:sp>
      </p:grpSp>
      <p:grpSp>
        <p:nvGrpSpPr>
          <p:cNvPr name="Group 8" id="8"/>
          <p:cNvGrpSpPr/>
          <p:nvPr/>
        </p:nvGrpSpPr>
        <p:grpSpPr>
          <a:xfrm rot="0">
            <a:off x="9566753" y="503163"/>
            <a:ext cx="8356067" cy="4159885"/>
            <a:chOff x="0" y="0"/>
            <a:chExt cx="11141423" cy="5546513"/>
          </a:xfrm>
        </p:grpSpPr>
        <p:sp>
          <p:nvSpPr>
            <p:cNvPr name="TextBox 9" id="9"/>
            <p:cNvSpPr txBox="true"/>
            <p:nvPr/>
          </p:nvSpPr>
          <p:spPr>
            <a:xfrm rot="0">
              <a:off x="0" y="0"/>
              <a:ext cx="11141423" cy="4419600"/>
            </a:xfrm>
            <a:prstGeom prst="rect">
              <a:avLst/>
            </a:prstGeom>
          </p:spPr>
          <p:txBody>
            <a:bodyPr anchor="t" rtlCol="false" tIns="0" lIns="0" bIns="0" rIns="0">
              <a:spAutoFit/>
            </a:bodyPr>
            <a:lstStyle/>
            <a:p>
              <a:pPr algn="ctr">
                <a:lnSpc>
                  <a:spcPts val="8760"/>
                </a:lnSpc>
              </a:pPr>
              <a:r>
                <a:rPr lang="en-US" sz="7300" spc="219">
                  <a:solidFill>
                    <a:srgbClr val="A066CB"/>
                  </a:solidFill>
                  <a:latin typeface="Fira Sans Ultra-Bold"/>
                </a:rPr>
                <a:t>DIVE INTO SALES: A DATA-DRIVEN APPROACH</a:t>
              </a:r>
            </a:p>
          </p:txBody>
        </p:sp>
        <p:sp>
          <p:nvSpPr>
            <p:cNvPr name="TextBox 10" id="10"/>
            <p:cNvSpPr txBox="true"/>
            <p:nvPr/>
          </p:nvSpPr>
          <p:spPr>
            <a:xfrm rot="0">
              <a:off x="3653032" y="4860925"/>
              <a:ext cx="7488391" cy="685588"/>
            </a:xfrm>
            <a:prstGeom prst="rect">
              <a:avLst/>
            </a:prstGeom>
          </p:spPr>
          <p:txBody>
            <a:bodyPr anchor="t" rtlCol="false" tIns="0" lIns="0" bIns="0" rIns="0">
              <a:spAutoFit/>
            </a:bodyPr>
            <a:lstStyle/>
            <a:p>
              <a:pPr algn="ctr">
                <a:lnSpc>
                  <a:spcPts val="4339"/>
                </a:lnSpc>
              </a:pPr>
              <a:r>
                <a:rPr lang="en-US" sz="3099" spc="92">
                  <a:solidFill>
                    <a:srgbClr val="A066CB"/>
                  </a:solidFill>
                  <a:latin typeface="Fira Sans"/>
                </a:rPr>
                <a:t>Presented by Shaikh Sawleha</a:t>
              </a:r>
            </a:p>
          </p:txBody>
        </p:sp>
      </p:grpSp>
      <p:sp>
        <p:nvSpPr>
          <p:cNvPr name="TextBox 11" id="11"/>
          <p:cNvSpPr txBox="true"/>
          <p:nvPr/>
        </p:nvSpPr>
        <p:spPr>
          <a:xfrm rot="0">
            <a:off x="9144000" y="6315297"/>
            <a:ext cx="8825584" cy="3474420"/>
          </a:xfrm>
          <a:prstGeom prst="rect">
            <a:avLst/>
          </a:prstGeom>
        </p:spPr>
        <p:txBody>
          <a:bodyPr anchor="t" rtlCol="false" tIns="0" lIns="0" bIns="0" rIns="0">
            <a:spAutoFit/>
          </a:bodyPr>
          <a:lstStyle/>
          <a:p>
            <a:pPr algn="just">
              <a:lnSpc>
                <a:spcPts val="6946"/>
              </a:lnSpc>
            </a:pPr>
            <a:r>
              <a:rPr lang="en-US" sz="4961">
                <a:solidFill>
                  <a:srgbClr val="FFFFFF"/>
                </a:solidFill>
                <a:latin typeface="Canva Sans"/>
              </a:rPr>
              <a:t>exploring the exciting world of sales data to discover what really drives purchases in different food categories</a:t>
            </a:r>
          </a:p>
        </p:txBody>
      </p:sp>
      <p:sp>
        <p:nvSpPr>
          <p:cNvPr name="TextBox 12" id="12"/>
          <p:cNvSpPr txBox="true"/>
          <p:nvPr/>
        </p:nvSpPr>
        <p:spPr>
          <a:xfrm rot="0">
            <a:off x="11839013" y="4979584"/>
            <a:ext cx="3811548" cy="1009652"/>
          </a:xfrm>
          <a:prstGeom prst="rect">
            <a:avLst/>
          </a:prstGeom>
        </p:spPr>
        <p:txBody>
          <a:bodyPr anchor="t" rtlCol="false" tIns="0" lIns="0" bIns="0" rIns="0">
            <a:spAutoFit/>
          </a:bodyPr>
          <a:lstStyle/>
          <a:p>
            <a:pPr algn="ctr">
              <a:lnSpc>
                <a:spcPts val="8399"/>
              </a:lnSpc>
            </a:pPr>
            <a:r>
              <a:rPr lang="en-US" sz="5999">
                <a:solidFill>
                  <a:srgbClr val="FFFFFF"/>
                </a:solidFill>
                <a:latin typeface="Canva Sans Bold"/>
              </a:rPr>
              <a:t>Objective: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71126" y="1933738"/>
            <a:ext cx="11364315" cy="1077602"/>
          </a:xfrm>
          <a:prstGeom prst="rect">
            <a:avLst/>
          </a:prstGeom>
        </p:spPr>
        <p:txBody>
          <a:bodyPr anchor="t" rtlCol="false" tIns="0" lIns="0" bIns="0" rIns="0">
            <a:spAutoFit/>
          </a:bodyPr>
          <a:lstStyle/>
          <a:p>
            <a:pPr algn="l">
              <a:lnSpc>
                <a:spcPts val="8360"/>
              </a:lnSpc>
            </a:pPr>
            <a:r>
              <a:rPr lang="en-US" sz="7600">
                <a:solidFill>
                  <a:srgbClr val="1836B2"/>
                </a:solidFill>
                <a:latin typeface="Fira Sans Semi-Bold"/>
              </a:rPr>
              <a:t>Dataset Overview</a:t>
            </a:r>
          </a:p>
        </p:txBody>
      </p:sp>
      <p:grpSp>
        <p:nvGrpSpPr>
          <p:cNvPr name="Group 3" id="3"/>
          <p:cNvGrpSpPr/>
          <p:nvPr/>
        </p:nvGrpSpPr>
        <p:grpSpPr>
          <a:xfrm rot="0">
            <a:off x="1028700" y="3738946"/>
            <a:ext cx="16230600" cy="1924050"/>
            <a:chOff x="0" y="0"/>
            <a:chExt cx="21640800" cy="2565400"/>
          </a:xfrm>
        </p:grpSpPr>
        <p:sp>
          <p:nvSpPr>
            <p:cNvPr name="TextBox 4" id="4"/>
            <p:cNvSpPr txBox="true"/>
            <p:nvPr/>
          </p:nvSpPr>
          <p:spPr>
            <a:xfrm rot="0">
              <a:off x="0" y="1108498"/>
              <a:ext cx="21640800" cy="1456902"/>
            </a:xfrm>
            <a:prstGeom prst="rect">
              <a:avLst/>
            </a:prstGeom>
          </p:spPr>
          <p:txBody>
            <a:bodyPr anchor="t" rtlCol="false" tIns="0" lIns="0" bIns="0" rIns="0">
              <a:spAutoFit/>
            </a:bodyPr>
            <a:lstStyle/>
            <a:p>
              <a:pPr algn="l">
                <a:lnSpc>
                  <a:spcPts val="4479"/>
                </a:lnSpc>
              </a:pPr>
              <a:r>
                <a:rPr lang="en-US" sz="3199" spc="15">
                  <a:solidFill>
                    <a:srgbClr val="000000"/>
                  </a:solidFill>
                  <a:latin typeface="Fira Sans Light"/>
                </a:rPr>
                <a:t>We're working with two rich datasets filled with numbers that tell stories about food sales, costs, promotions, and store features across various locations in the USA.</a:t>
              </a:r>
            </a:p>
          </p:txBody>
        </p:sp>
        <p:sp>
          <p:nvSpPr>
            <p:cNvPr name="TextBox 5" id="5"/>
            <p:cNvSpPr txBox="true"/>
            <p:nvPr/>
          </p:nvSpPr>
          <p:spPr>
            <a:xfrm rot="0">
              <a:off x="0" y="238125"/>
              <a:ext cx="21640800" cy="810048"/>
            </a:xfrm>
            <a:prstGeom prst="rect">
              <a:avLst/>
            </a:prstGeom>
          </p:spPr>
          <p:txBody>
            <a:bodyPr anchor="t" rtlCol="false" tIns="0" lIns="0" bIns="0" rIns="0">
              <a:spAutoFit/>
            </a:bodyPr>
            <a:lstStyle/>
            <a:p>
              <a:pPr algn="l">
                <a:lnSpc>
                  <a:spcPts val="1849"/>
                </a:lnSpc>
              </a:pPr>
              <a:r>
                <a:rPr lang="en-US" sz="3699">
                  <a:solidFill>
                    <a:srgbClr val="1836B2"/>
                  </a:solidFill>
                  <a:latin typeface="Fira Sans Semi-Bold Italics"/>
                </a:rPr>
                <a:t>What We Have:-</a:t>
              </a:r>
            </a:p>
            <a:p>
              <a:pPr algn="l">
                <a:lnSpc>
                  <a:spcPts val="1849"/>
                </a:lnSpc>
              </a:pPr>
            </a:p>
          </p:txBody>
        </p:sp>
      </p:grpSp>
      <p:grpSp>
        <p:nvGrpSpPr>
          <p:cNvPr name="Group 6" id="6"/>
          <p:cNvGrpSpPr/>
          <p:nvPr/>
        </p:nvGrpSpPr>
        <p:grpSpPr>
          <a:xfrm rot="0">
            <a:off x="1028700" y="6390602"/>
            <a:ext cx="16230600" cy="2486025"/>
            <a:chOff x="0" y="0"/>
            <a:chExt cx="21640800" cy="3314700"/>
          </a:xfrm>
        </p:grpSpPr>
        <p:sp>
          <p:nvSpPr>
            <p:cNvPr name="TextBox 7" id="7"/>
            <p:cNvSpPr txBox="true"/>
            <p:nvPr/>
          </p:nvSpPr>
          <p:spPr>
            <a:xfrm rot="0">
              <a:off x="0" y="1108498"/>
              <a:ext cx="21640800" cy="2206202"/>
            </a:xfrm>
            <a:prstGeom prst="rect">
              <a:avLst/>
            </a:prstGeom>
          </p:spPr>
          <p:txBody>
            <a:bodyPr anchor="t" rtlCol="false" tIns="0" lIns="0" bIns="0" rIns="0">
              <a:spAutoFit/>
            </a:bodyPr>
            <a:lstStyle/>
            <a:p>
              <a:pPr algn="just">
                <a:lnSpc>
                  <a:spcPts val="4479"/>
                </a:lnSpc>
              </a:pPr>
              <a:r>
                <a:rPr lang="en-US" sz="3199" spc="15">
                  <a:solidFill>
                    <a:srgbClr val="000000"/>
                  </a:solidFill>
                  <a:latin typeface="Fira Sans Light"/>
                </a:rPr>
                <a:t>We've got everything from 'Breakfast Foods' sales to how much each sale costs the store, alongside details about what kind of promotions are running and what facilities each store offers like coffee bars and salad bars.</a:t>
              </a:r>
            </a:p>
          </p:txBody>
        </p:sp>
        <p:sp>
          <p:nvSpPr>
            <p:cNvPr name="TextBox 8" id="8"/>
            <p:cNvSpPr txBox="true"/>
            <p:nvPr/>
          </p:nvSpPr>
          <p:spPr>
            <a:xfrm rot="0">
              <a:off x="0" y="238125"/>
              <a:ext cx="21640800" cy="810048"/>
            </a:xfrm>
            <a:prstGeom prst="rect">
              <a:avLst/>
            </a:prstGeom>
          </p:spPr>
          <p:txBody>
            <a:bodyPr anchor="t" rtlCol="false" tIns="0" lIns="0" bIns="0" rIns="0">
              <a:spAutoFit/>
            </a:bodyPr>
            <a:lstStyle/>
            <a:p>
              <a:pPr algn="l">
                <a:lnSpc>
                  <a:spcPts val="1849"/>
                </a:lnSpc>
              </a:pPr>
              <a:r>
                <a:rPr lang="en-US" sz="3699" spc="110">
                  <a:solidFill>
                    <a:srgbClr val="1836B2"/>
                  </a:solidFill>
                  <a:latin typeface="Fira Sans Semi-Bold Italics"/>
                </a:rPr>
                <a:t>Key details:-</a:t>
              </a:r>
            </a:p>
            <a:p>
              <a:pPr algn="l">
                <a:lnSpc>
                  <a:spcPts val="1849"/>
                </a:lnSpc>
              </a:pPr>
            </a:p>
          </p:txBody>
        </p:sp>
      </p:grpSp>
      <p:sp>
        <p:nvSpPr>
          <p:cNvPr name="Freeform 9" id="9"/>
          <p:cNvSpPr/>
          <p:nvPr/>
        </p:nvSpPr>
        <p:spPr>
          <a:xfrm flipH="true" flipV="false" rot="0">
            <a:off x="11203511" y="-2921689"/>
            <a:ext cx="8370405" cy="4779226"/>
          </a:xfrm>
          <a:custGeom>
            <a:avLst/>
            <a:gdLst/>
            <a:ahLst/>
            <a:cxnLst/>
            <a:rect r="r" b="b" t="t" l="l"/>
            <a:pathLst>
              <a:path h="4779226" w="8370405">
                <a:moveTo>
                  <a:pt x="8370404" y="0"/>
                </a:moveTo>
                <a:lnTo>
                  <a:pt x="0" y="0"/>
                </a:lnTo>
                <a:lnTo>
                  <a:pt x="0" y="4779227"/>
                </a:lnTo>
                <a:lnTo>
                  <a:pt x="8370404" y="4779227"/>
                </a:lnTo>
                <a:lnTo>
                  <a:pt x="8370404"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nvGrpSpPr>
          <p:cNvPr name="Group 10" id="10"/>
          <p:cNvGrpSpPr/>
          <p:nvPr/>
        </p:nvGrpSpPr>
        <p:grpSpPr>
          <a:xfrm rot="-5400000">
            <a:off x="-5352174" y="4372374"/>
            <a:ext cx="10287000" cy="1542251"/>
            <a:chOff x="0" y="0"/>
            <a:chExt cx="35832548" cy="5372100"/>
          </a:xfrm>
        </p:grpSpPr>
        <p:sp>
          <p:nvSpPr>
            <p:cNvPr name="Freeform 11" id="11"/>
            <p:cNvSpPr/>
            <p:nvPr/>
          </p:nvSpPr>
          <p:spPr>
            <a:xfrm flipH="false" flipV="false" rot="0">
              <a:off x="0" y="0"/>
              <a:ext cx="35832548" cy="5372100"/>
            </a:xfrm>
            <a:custGeom>
              <a:avLst/>
              <a:gdLst/>
              <a:ahLst/>
              <a:cxnLst/>
              <a:rect r="r" b="b" t="t" l="l"/>
              <a:pathLst>
                <a:path h="5372100" w="35832548">
                  <a:moveTo>
                    <a:pt x="34281880" y="0"/>
                  </a:moveTo>
                  <a:lnTo>
                    <a:pt x="1550670" y="0"/>
                  </a:lnTo>
                  <a:lnTo>
                    <a:pt x="0" y="2686050"/>
                  </a:lnTo>
                  <a:lnTo>
                    <a:pt x="1550670" y="5372100"/>
                  </a:lnTo>
                  <a:lnTo>
                    <a:pt x="34281880" y="5372100"/>
                  </a:lnTo>
                  <a:lnTo>
                    <a:pt x="35832548" y="2686050"/>
                  </a:lnTo>
                  <a:lnTo>
                    <a:pt x="34281880" y="0"/>
                  </a:lnTo>
                  <a:close/>
                </a:path>
              </a:pathLst>
            </a:custGeom>
            <a:solidFill>
              <a:srgbClr val="A066CB"/>
            </a:solid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836B2"/>
        </a:solidFill>
      </p:bgPr>
    </p:bg>
    <p:spTree>
      <p:nvGrpSpPr>
        <p:cNvPr id="1" name=""/>
        <p:cNvGrpSpPr/>
        <p:nvPr/>
      </p:nvGrpSpPr>
      <p:grpSpPr>
        <a:xfrm>
          <a:off x="0" y="0"/>
          <a:ext cx="0" cy="0"/>
          <a:chOff x="0" y="0"/>
          <a:chExt cx="0" cy="0"/>
        </a:xfrm>
      </p:grpSpPr>
      <p:sp>
        <p:nvSpPr>
          <p:cNvPr name="TextBox 2" id="2"/>
          <p:cNvSpPr txBox="true"/>
          <p:nvPr/>
        </p:nvSpPr>
        <p:spPr>
          <a:xfrm rot="0">
            <a:off x="1028700" y="1432832"/>
            <a:ext cx="9481816" cy="1400810"/>
          </a:xfrm>
          <a:prstGeom prst="rect">
            <a:avLst/>
          </a:prstGeom>
        </p:spPr>
        <p:txBody>
          <a:bodyPr anchor="t" rtlCol="false" tIns="0" lIns="0" bIns="0" rIns="0">
            <a:spAutoFit/>
          </a:bodyPr>
          <a:lstStyle/>
          <a:p>
            <a:pPr algn="l">
              <a:lnSpc>
                <a:spcPts val="10780"/>
              </a:lnSpc>
            </a:pPr>
            <a:r>
              <a:rPr lang="en-US" sz="9800">
                <a:solidFill>
                  <a:srgbClr val="FFFFFF"/>
                </a:solidFill>
                <a:latin typeface="Fira Sans Semi-Bold"/>
              </a:rPr>
              <a:t>Methodology</a:t>
            </a:r>
          </a:p>
        </p:txBody>
      </p:sp>
      <p:grpSp>
        <p:nvGrpSpPr>
          <p:cNvPr name="Group 3" id="3"/>
          <p:cNvGrpSpPr/>
          <p:nvPr/>
        </p:nvGrpSpPr>
        <p:grpSpPr>
          <a:xfrm rot="0">
            <a:off x="12140970" y="1028700"/>
            <a:ext cx="9737102" cy="9547574"/>
            <a:chOff x="0" y="0"/>
            <a:chExt cx="12982803" cy="12730098"/>
          </a:xfrm>
        </p:grpSpPr>
        <p:sp>
          <p:nvSpPr>
            <p:cNvPr name="Freeform 4" id="4"/>
            <p:cNvSpPr/>
            <p:nvPr/>
          </p:nvSpPr>
          <p:spPr>
            <a:xfrm flipH="false" flipV="false" rot="0">
              <a:off x="0" y="6357796"/>
              <a:ext cx="11160540" cy="6372302"/>
            </a:xfrm>
            <a:custGeom>
              <a:avLst/>
              <a:gdLst/>
              <a:ahLst/>
              <a:cxnLst/>
              <a:rect r="r" b="b" t="t" l="l"/>
              <a:pathLst>
                <a:path h="6372302" w="11160540">
                  <a:moveTo>
                    <a:pt x="0" y="0"/>
                  </a:moveTo>
                  <a:lnTo>
                    <a:pt x="11160540" y="0"/>
                  </a:lnTo>
                  <a:lnTo>
                    <a:pt x="11160540" y="6372302"/>
                  </a:lnTo>
                  <a:lnTo>
                    <a:pt x="0" y="6372302"/>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sp>
          <p:nvSpPr>
            <p:cNvPr name="Freeform 5" id="5"/>
            <p:cNvSpPr/>
            <p:nvPr/>
          </p:nvSpPr>
          <p:spPr>
            <a:xfrm flipH="false" flipV="false" rot="0">
              <a:off x="1822263" y="0"/>
              <a:ext cx="11160540" cy="6372302"/>
            </a:xfrm>
            <a:custGeom>
              <a:avLst/>
              <a:gdLst/>
              <a:ahLst/>
              <a:cxnLst/>
              <a:rect r="r" b="b" t="t" l="l"/>
              <a:pathLst>
                <a:path h="6372302" w="11160540">
                  <a:moveTo>
                    <a:pt x="0" y="0"/>
                  </a:moveTo>
                  <a:lnTo>
                    <a:pt x="11160540" y="0"/>
                  </a:lnTo>
                  <a:lnTo>
                    <a:pt x="11160540" y="6372302"/>
                  </a:lnTo>
                  <a:lnTo>
                    <a:pt x="0" y="6372302"/>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sp>
        <p:nvSpPr>
          <p:cNvPr name="Freeform 6" id="6"/>
          <p:cNvSpPr/>
          <p:nvPr/>
        </p:nvSpPr>
        <p:spPr>
          <a:xfrm flipH="false" flipV="false" rot="0">
            <a:off x="1028700" y="611352"/>
            <a:ext cx="1288611" cy="735755"/>
          </a:xfrm>
          <a:custGeom>
            <a:avLst/>
            <a:gdLst/>
            <a:ahLst/>
            <a:cxnLst/>
            <a:rect r="r" b="b" t="t" l="l"/>
            <a:pathLst>
              <a:path h="735755" w="1288611">
                <a:moveTo>
                  <a:pt x="0" y="0"/>
                </a:moveTo>
                <a:lnTo>
                  <a:pt x="1288611" y="0"/>
                </a:lnTo>
                <a:lnTo>
                  <a:pt x="1288611" y="735755"/>
                </a:lnTo>
                <a:lnTo>
                  <a:pt x="0" y="735755"/>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sp>
        <p:nvSpPr>
          <p:cNvPr name="TextBox 7" id="7"/>
          <p:cNvSpPr txBox="true"/>
          <p:nvPr/>
        </p:nvSpPr>
        <p:spPr>
          <a:xfrm rot="0">
            <a:off x="1028700" y="3148303"/>
            <a:ext cx="12825702" cy="2654184"/>
          </a:xfrm>
          <a:prstGeom prst="rect">
            <a:avLst/>
          </a:prstGeom>
        </p:spPr>
        <p:txBody>
          <a:bodyPr anchor="t" rtlCol="false" tIns="0" lIns="0" bIns="0" rIns="0">
            <a:spAutoFit/>
          </a:bodyPr>
          <a:lstStyle/>
          <a:p>
            <a:pPr algn="l">
              <a:lnSpc>
                <a:spcPts val="5711"/>
              </a:lnSpc>
            </a:pPr>
            <a:r>
              <a:rPr lang="en-US" sz="4079">
                <a:solidFill>
                  <a:srgbClr val="FFFFFF"/>
                </a:solidFill>
                <a:latin typeface="Canva Sans Bold Italics"/>
              </a:rPr>
              <a:t>Tools of the Trade:</a:t>
            </a:r>
            <a:r>
              <a:rPr lang="en-US" sz="4079">
                <a:solidFill>
                  <a:srgbClr val="FFFFFF"/>
                </a:solidFill>
                <a:latin typeface="Canva Sans Italics"/>
              </a:rPr>
              <a:t> </a:t>
            </a:r>
          </a:p>
          <a:p>
            <a:pPr algn="l">
              <a:lnSpc>
                <a:spcPts val="5151"/>
              </a:lnSpc>
            </a:pPr>
            <a:r>
              <a:rPr lang="en-US" sz="3679">
                <a:solidFill>
                  <a:srgbClr val="FFFFFF"/>
                </a:solidFill>
                <a:latin typeface="Canva Sans"/>
              </a:rPr>
              <a:t>Using the power of Python and its sidekicks—</a:t>
            </a:r>
            <a:r>
              <a:rPr lang="en-US" sz="3679">
                <a:solidFill>
                  <a:srgbClr val="FFFFFF"/>
                </a:solidFill>
                <a:latin typeface="Canva Sans Bold"/>
              </a:rPr>
              <a:t>Pandas </a:t>
            </a:r>
            <a:r>
              <a:rPr lang="en-US" sz="3679">
                <a:solidFill>
                  <a:srgbClr val="FFFFFF"/>
                </a:solidFill>
                <a:latin typeface="Canva Sans"/>
              </a:rPr>
              <a:t>                 for slicing and dicing data, and </a:t>
            </a:r>
            <a:r>
              <a:rPr lang="en-US" sz="3679">
                <a:solidFill>
                  <a:srgbClr val="FFFFFF"/>
                </a:solidFill>
                <a:latin typeface="Canva Sans Bold"/>
              </a:rPr>
              <a:t>Matplotlib</a:t>
            </a:r>
            <a:r>
              <a:rPr lang="en-US" sz="3679">
                <a:solidFill>
                  <a:srgbClr val="FFFFFF"/>
                </a:solidFill>
                <a:latin typeface="Canva Sans"/>
              </a:rPr>
              <a:t> for drawing pretty pictures (charts!).</a:t>
            </a:r>
          </a:p>
        </p:txBody>
      </p:sp>
      <p:sp>
        <p:nvSpPr>
          <p:cNvPr name="TextBox 8" id="8"/>
          <p:cNvSpPr txBox="true"/>
          <p:nvPr/>
        </p:nvSpPr>
        <p:spPr>
          <a:xfrm rot="0">
            <a:off x="1028700" y="6274056"/>
            <a:ext cx="12149246" cy="2599055"/>
          </a:xfrm>
          <a:prstGeom prst="rect">
            <a:avLst/>
          </a:prstGeom>
        </p:spPr>
        <p:txBody>
          <a:bodyPr anchor="t" rtlCol="false" tIns="0" lIns="0" bIns="0" rIns="0">
            <a:spAutoFit/>
          </a:bodyPr>
          <a:lstStyle/>
          <a:p>
            <a:pPr algn="l">
              <a:lnSpc>
                <a:spcPts val="5599"/>
              </a:lnSpc>
            </a:pPr>
            <a:r>
              <a:rPr lang="en-US" sz="3999">
                <a:solidFill>
                  <a:srgbClr val="FFFFFF"/>
                </a:solidFill>
                <a:latin typeface="Canva Sans Bold Italics"/>
              </a:rPr>
              <a:t>Making Data Shine: </a:t>
            </a:r>
          </a:p>
          <a:p>
            <a:pPr algn="l">
              <a:lnSpc>
                <a:spcPts val="5039"/>
              </a:lnSpc>
            </a:pPr>
            <a:r>
              <a:rPr lang="en-US" sz="3599">
                <a:solidFill>
                  <a:srgbClr val="FFFFFF"/>
                </a:solidFill>
                <a:latin typeface="Canva Sans"/>
              </a:rPr>
              <a:t>We cleane</a:t>
            </a:r>
            <a:r>
              <a:rPr lang="en-US" sz="3599">
                <a:solidFill>
                  <a:srgbClr val="FFFFFF"/>
                </a:solidFill>
                <a:latin typeface="Canva Sans"/>
              </a:rPr>
              <a:t>d up the data, making sure we're comparing apples to apples, and then crunched the numbers to find patterns and anomalies.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A066CB"/>
        </a:solidFill>
      </p:bgPr>
    </p:bg>
    <p:spTree>
      <p:nvGrpSpPr>
        <p:cNvPr id="1" name=""/>
        <p:cNvGrpSpPr/>
        <p:nvPr/>
      </p:nvGrpSpPr>
      <p:grpSpPr>
        <a:xfrm>
          <a:off x="0" y="0"/>
          <a:ext cx="0" cy="0"/>
          <a:chOff x="0" y="0"/>
          <a:chExt cx="0" cy="0"/>
        </a:xfrm>
      </p:grpSpPr>
      <p:grpSp>
        <p:nvGrpSpPr>
          <p:cNvPr name="Group 2" id="2"/>
          <p:cNvGrpSpPr/>
          <p:nvPr/>
        </p:nvGrpSpPr>
        <p:grpSpPr>
          <a:xfrm rot="0">
            <a:off x="11082016" y="-680491"/>
            <a:ext cx="11774707" cy="10196366"/>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0" t="-36609" r="0" b="-36609"/>
              </a:stretch>
            </a:blipFill>
          </p:spPr>
        </p:sp>
      </p:grpSp>
      <p:grpSp>
        <p:nvGrpSpPr>
          <p:cNvPr name="Group 4" id="4"/>
          <p:cNvGrpSpPr/>
          <p:nvPr/>
        </p:nvGrpSpPr>
        <p:grpSpPr>
          <a:xfrm rot="0">
            <a:off x="-550860" y="9515874"/>
            <a:ext cx="15007818" cy="1542251"/>
            <a:chOff x="0" y="0"/>
            <a:chExt cx="52276502" cy="5372100"/>
          </a:xfrm>
        </p:grpSpPr>
        <p:sp>
          <p:nvSpPr>
            <p:cNvPr name="Freeform 5" id="5"/>
            <p:cNvSpPr/>
            <p:nvPr/>
          </p:nvSpPr>
          <p:spPr>
            <a:xfrm flipH="false" flipV="false" rot="0">
              <a:off x="0" y="0"/>
              <a:ext cx="52276505" cy="5372100"/>
            </a:xfrm>
            <a:custGeom>
              <a:avLst/>
              <a:gdLst/>
              <a:ahLst/>
              <a:cxnLst/>
              <a:rect r="r" b="b" t="t" l="l"/>
              <a:pathLst>
                <a:path h="5372100" w="52276505">
                  <a:moveTo>
                    <a:pt x="50725831" y="0"/>
                  </a:moveTo>
                  <a:lnTo>
                    <a:pt x="1550670" y="0"/>
                  </a:lnTo>
                  <a:lnTo>
                    <a:pt x="0" y="2686050"/>
                  </a:lnTo>
                  <a:lnTo>
                    <a:pt x="1550670" y="5372100"/>
                  </a:lnTo>
                  <a:lnTo>
                    <a:pt x="50725831" y="5372100"/>
                  </a:lnTo>
                  <a:lnTo>
                    <a:pt x="52276505" y="2686050"/>
                  </a:lnTo>
                  <a:lnTo>
                    <a:pt x="50725831" y="0"/>
                  </a:lnTo>
                  <a:close/>
                </a:path>
              </a:pathLst>
            </a:custGeom>
            <a:solidFill>
              <a:srgbClr val="FFFFFF"/>
            </a:solidFill>
          </p:spPr>
        </p:sp>
      </p:grpSp>
      <p:sp>
        <p:nvSpPr>
          <p:cNvPr name="TextBox 6" id="6"/>
          <p:cNvSpPr txBox="true"/>
          <p:nvPr/>
        </p:nvSpPr>
        <p:spPr>
          <a:xfrm rot="0">
            <a:off x="767857" y="670993"/>
            <a:ext cx="10003501" cy="2583817"/>
          </a:xfrm>
          <a:prstGeom prst="rect">
            <a:avLst/>
          </a:prstGeom>
        </p:spPr>
        <p:txBody>
          <a:bodyPr anchor="t" rtlCol="false" tIns="0" lIns="0" bIns="0" rIns="0">
            <a:spAutoFit/>
          </a:bodyPr>
          <a:lstStyle/>
          <a:p>
            <a:pPr algn="l">
              <a:lnSpc>
                <a:spcPts val="10120"/>
              </a:lnSpc>
            </a:pPr>
            <a:r>
              <a:rPr lang="en-US" sz="9200" spc="-92">
                <a:solidFill>
                  <a:srgbClr val="FFFFFF"/>
                </a:solidFill>
                <a:latin typeface="Fira Sans Semi-Bold"/>
              </a:rPr>
              <a:t>Analysis Results – Part I</a:t>
            </a:r>
          </a:p>
        </p:txBody>
      </p:sp>
      <p:sp>
        <p:nvSpPr>
          <p:cNvPr name="TextBox 7" id="7"/>
          <p:cNvSpPr txBox="true"/>
          <p:nvPr/>
        </p:nvSpPr>
        <p:spPr>
          <a:xfrm rot="0">
            <a:off x="767857" y="6328192"/>
            <a:ext cx="10314158" cy="2444750"/>
          </a:xfrm>
          <a:prstGeom prst="rect">
            <a:avLst/>
          </a:prstGeom>
        </p:spPr>
        <p:txBody>
          <a:bodyPr anchor="t" rtlCol="false" tIns="0" lIns="0" bIns="0" rIns="0">
            <a:spAutoFit/>
          </a:bodyPr>
          <a:lstStyle/>
          <a:p>
            <a:pPr algn="l">
              <a:lnSpc>
                <a:spcPts val="4899"/>
              </a:lnSpc>
            </a:pPr>
            <a:r>
              <a:rPr lang="en-US" sz="3499">
                <a:solidFill>
                  <a:srgbClr val="FFFFFF"/>
                </a:solidFill>
                <a:latin typeface="Canva Sans Bold Italics"/>
              </a:rPr>
              <a:t>Store Features Impact:</a:t>
            </a:r>
            <a:r>
              <a:rPr lang="en-US" sz="3499">
                <a:solidFill>
                  <a:srgbClr val="FFFFFF"/>
                </a:solidFill>
                <a:latin typeface="Canva Sans"/>
              </a:rPr>
              <a:t> Stores with a coffee bar tend to attract more sales—looks like a bit of caffeine can persuade customers to open their wallets!</a:t>
            </a:r>
          </a:p>
        </p:txBody>
      </p:sp>
      <p:sp>
        <p:nvSpPr>
          <p:cNvPr name="TextBox 8" id="8"/>
          <p:cNvSpPr txBox="true"/>
          <p:nvPr/>
        </p:nvSpPr>
        <p:spPr>
          <a:xfrm rot="0">
            <a:off x="767857" y="3339247"/>
            <a:ext cx="11001538" cy="2444750"/>
          </a:xfrm>
          <a:prstGeom prst="rect">
            <a:avLst/>
          </a:prstGeom>
        </p:spPr>
        <p:txBody>
          <a:bodyPr anchor="t" rtlCol="false" tIns="0" lIns="0" bIns="0" rIns="0">
            <a:spAutoFit/>
          </a:bodyPr>
          <a:lstStyle/>
          <a:p>
            <a:pPr algn="l">
              <a:lnSpc>
                <a:spcPts val="4899"/>
              </a:lnSpc>
            </a:pPr>
            <a:r>
              <a:rPr lang="en-US" sz="3499">
                <a:solidFill>
                  <a:srgbClr val="FFFFFF"/>
                </a:solidFill>
                <a:latin typeface="Canva Sans Bold Italics"/>
              </a:rPr>
              <a:t>Sales Trends:</a:t>
            </a:r>
            <a:r>
              <a:rPr lang="en-US" sz="3499">
                <a:solidFill>
                  <a:srgbClr val="FFFFFF"/>
                </a:solidFill>
                <a:latin typeface="Canva Sans"/>
              </a:rPr>
              <a:t> We observed interesting trends in sales across different promotions. For instance, 'Bag Stuffers' spike sales significantly more than 'Cash Register Lottery'.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A066CB"/>
        </a:solidFill>
      </p:bgPr>
    </p:bg>
    <p:spTree>
      <p:nvGrpSpPr>
        <p:cNvPr id="1" name=""/>
        <p:cNvGrpSpPr/>
        <p:nvPr/>
      </p:nvGrpSpPr>
      <p:grpSpPr>
        <a:xfrm>
          <a:off x="0" y="0"/>
          <a:ext cx="0" cy="0"/>
          <a:chOff x="0" y="0"/>
          <a:chExt cx="0" cy="0"/>
        </a:xfrm>
      </p:grpSpPr>
      <p:sp>
        <p:nvSpPr>
          <p:cNvPr name="TextBox 2" id="2"/>
          <p:cNvSpPr txBox="true"/>
          <p:nvPr/>
        </p:nvSpPr>
        <p:spPr>
          <a:xfrm rot="0">
            <a:off x="793942" y="697077"/>
            <a:ext cx="9481816" cy="2583817"/>
          </a:xfrm>
          <a:prstGeom prst="rect">
            <a:avLst/>
          </a:prstGeom>
        </p:spPr>
        <p:txBody>
          <a:bodyPr anchor="t" rtlCol="false" tIns="0" lIns="0" bIns="0" rIns="0">
            <a:spAutoFit/>
          </a:bodyPr>
          <a:lstStyle/>
          <a:p>
            <a:pPr algn="l">
              <a:lnSpc>
                <a:spcPts val="10120"/>
              </a:lnSpc>
            </a:pPr>
            <a:r>
              <a:rPr lang="en-US" sz="9200" spc="-92">
                <a:solidFill>
                  <a:srgbClr val="FFFFFF"/>
                </a:solidFill>
                <a:latin typeface="Fira Sans Semi-Bold"/>
              </a:rPr>
              <a:t>Analysis Results – Part II</a:t>
            </a:r>
          </a:p>
        </p:txBody>
      </p:sp>
      <p:sp>
        <p:nvSpPr>
          <p:cNvPr name="TextBox 3" id="3"/>
          <p:cNvSpPr txBox="true"/>
          <p:nvPr/>
        </p:nvSpPr>
        <p:spPr>
          <a:xfrm rot="0">
            <a:off x="793942" y="3370725"/>
            <a:ext cx="10733860" cy="2454275"/>
          </a:xfrm>
          <a:prstGeom prst="rect">
            <a:avLst/>
          </a:prstGeom>
        </p:spPr>
        <p:txBody>
          <a:bodyPr anchor="t" rtlCol="false" tIns="0" lIns="0" bIns="0" rIns="0">
            <a:spAutoFit/>
          </a:bodyPr>
          <a:lstStyle/>
          <a:p>
            <a:pPr algn="l">
              <a:lnSpc>
                <a:spcPts val="4899"/>
              </a:lnSpc>
            </a:pPr>
            <a:r>
              <a:rPr lang="en-US" sz="3499" spc="17">
                <a:solidFill>
                  <a:srgbClr val="FFFFFF"/>
                </a:solidFill>
                <a:latin typeface="Fira Sans Bold Italics"/>
              </a:rPr>
              <a:t>Promotions That Work:</a:t>
            </a:r>
            <a:r>
              <a:rPr lang="en-US" sz="3499" spc="17">
                <a:solidFill>
                  <a:srgbClr val="FFFFFF"/>
                </a:solidFill>
                <a:latin typeface="Fira Sans Light Italics"/>
              </a:rPr>
              <a:t> </a:t>
            </a:r>
            <a:r>
              <a:rPr lang="en-US" sz="3499" spc="17">
                <a:solidFill>
                  <a:srgbClr val="FFFFFF"/>
                </a:solidFill>
                <a:latin typeface="Fira Sans Light"/>
              </a:rPr>
              <a:t>Some promotions work better</a:t>
            </a:r>
            <a:r>
              <a:rPr lang="en-US" sz="3499" spc="17">
                <a:solidFill>
                  <a:srgbClr val="FFFFFF"/>
                </a:solidFill>
                <a:latin typeface="Fira Sans Light"/>
              </a:rPr>
              <a:t> than others. We found out that interact</a:t>
            </a:r>
            <a:r>
              <a:rPr lang="en-US" sz="3499" spc="17">
                <a:solidFill>
                  <a:srgbClr val="FFFFFF"/>
                </a:solidFill>
                <a:latin typeface="Fira Sans Light"/>
              </a:rPr>
              <a:t>ive promotions seem to engage customers more effectively.</a:t>
            </a:r>
          </a:p>
        </p:txBody>
      </p:sp>
      <p:grpSp>
        <p:nvGrpSpPr>
          <p:cNvPr name="Group 4" id="4"/>
          <p:cNvGrpSpPr/>
          <p:nvPr/>
        </p:nvGrpSpPr>
        <p:grpSpPr>
          <a:xfrm rot="0">
            <a:off x="11082016" y="-680491"/>
            <a:ext cx="11774707" cy="10196366"/>
            <a:chOff x="0" y="0"/>
            <a:chExt cx="4282440" cy="3708400"/>
          </a:xfrm>
        </p:grpSpPr>
        <p:sp>
          <p:nvSpPr>
            <p:cNvPr name="Freeform 5" id="5"/>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0" t="-36609" r="0" b="-36609"/>
              </a:stretch>
            </a:blipFill>
          </p:spPr>
        </p:sp>
      </p:grpSp>
      <p:grpSp>
        <p:nvGrpSpPr>
          <p:cNvPr name="Group 6" id="6"/>
          <p:cNvGrpSpPr/>
          <p:nvPr/>
        </p:nvGrpSpPr>
        <p:grpSpPr>
          <a:xfrm rot="0">
            <a:off x="-550860" y="9515874"/>
            <a:ext cx="15007818" cy="1542251"/>
            <a:chOff x="0" y="0"/>
            <a:chExt cx="52276502" cy="5372100"/>
          </a:xfrm>
        </p:grpSpPr>
        <p:sp>
          <p:nvSpPr>
            <p:cNvPr name="Freeform 7" id="7"/>
            <p:cNvSpPr/>
            <p:nvPr/>
          </p:nvSpPr>
          <p:spPr>
            <a:xfrm flipH="false" flipV="false" rot="0">
              <a:off x="0" y="0"/>
              <a:ext cx="52276505" cy="5372100"/>
            </a:xfrm>
            <a:custGeom>
              <a:avLst/>
              <a:gdLst/>
              <a:ahLst/>
              <a:cxnLst/>
              <a:rect r="r" b="b" t="t" l="l"/>
              <a:pathLst>
                <a:path h="5372100" w="52276505">
                  <a:moveTo>
                    <a:pt x="50725831" y="0"/>
                  </a:moveTo>
                  <a:lnTo>
                    <a:pt x="1550670" y="0"/>
                  </a:lnTo>
                  <a:lnTo>
                    <a:pt x="0" y="2686050"/>
                  </a:lnTo>
                  <a:lnTo>
                    <a:pt x="1550670" y="5372100"/>
                  </a:lnTo>
                  <a:lnTo>
                    <a:pt x="50725831" y="5372100"/>
                  </a:lnTo>
                  <a:lnTo>
                    <a:pt x="52276505" y="2686050"/>
                  </a:lnTo>
                  <a:lnTo>
                    <a:pt x="50725831" y="0"/>
                  </a:lnTo>
                  <a:close/>
                </a:path>
              </a:pathLst>
            </a:custGeom>
            <a:solidFill>
              <a:srgbClr val="FFFFFF"/>
            </a:solidFill>
          </p:spPr>
        </p:sp>
      </p:grpSp>
      <p:sp>
        <p:nvSpPr>
          <p:cNvPr name="TextBox 8" id="8"/>
          <p:cNvSpPr txBox="true"/>
          <p:nvPr/>
        </p:nvSpPr>
        <p:spPr>
          <a:xfrm rot="0">
            <a:off x="793942" y="6107621"/>
            <a:ext cx="11082016" cy="2444750"/>
          </a:xfrm>
          <a:prstGeom prst="rect">
            <a:avLst/>
          </a:prstGeom>
        </p:spPr>
        <p:txBody>
          <a:bodyPr anchor="t" rtlCol="false" tIns="0" lIns="0" bIns="0" rIns="0">
            <a:spAutoFit/>
          </a:bodyPr>
          <a:lstStyle/>
          <a:p>
            <a:pPr algn="l">
              <a:lnSpc>
                <a:spcPts val="4899"/>
              </a:lnSpc>
            </a:pPr>
            <a:r>
              <a:rPr lang="en-US" sz="3499">
                <a:solidFill>
                  <a:srgbClr val="FFFFFF"/>
                </a:solidFill>
                <a:latin typeface="Canva Sans Bold Italics"/>
              </a:rPr>
              <a:t>Customer Profiles:</a:t>
            </a:r>
            <a:r>
              <a:rPr lang="en-US" sz="3499">
                <a:solidFill>
                  <a:srgbClr val="FFFFFF"/>
                </a:solidFill>
                <a:latin typeface="Canva Sans Italics"/>
              </a:rPr>
              <a:t> </a:t>
            </a:r>
            <a:r>
              <a:rPr lang="en-US" sz="3499">
                <a:solidFill>
                  <a:srgbClr val="FFFFFF"/>
                </a:solidFill>
                <a:latin typeface="Canva Sans"/>
              </a:rPr>
              <a:t>Sales also vary with customer profiles. Married folks and singles react differently to the same promotions—married ones might be looking for bulk deals!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546209" y="-220132"/>
            <a:ext cx="12387786" cy="10727265"/>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29893" t="0" r="0" b="0"/>
              </a:stretch>
            </a:blipFill>
          </p:spPr>
        </p:sp>
      </p:grpSp>
      <p:grpSp>
        <p:nvGrpSpPr>
          <p:cNvPr name="Group 4" id="4"/>
          <p:cNvGrpSpPr/>
          <p:nvPr/>
        </p:nvGrpSpPr>
        <p:grpSpPr>
          <a:xfrm rot="-5400000">
            <a:off x="13144500" y="4372374"/>
            <a:ext cx="10287000" cy="1542251"/>
            <a:chOff x="0" y="0"/>
            <a:chExt cx="35832548" cy="5372100"/>
          </a:xfrm>
        </p:grpSpPr>
        <p:sp>
          <p:nvSpPr>
            <p:cNvPr name="Freeform 5" id="5"/>
            <p:cNvSpPr/>
            <p:nvPr/>
          </p:nvSpPr>
          <p:spPr>
            <a:xfrm flipH="false" flipV="false" rot="0">
              <a:off x="0" y="0"/>
              <a:ext cx="35832548" cy="5372100"/>
            </a:xfrm>
            <a:custGeom>
              <a:avLst/>
              <a:gdLst/>
              <a:ahLst/>
              <a:cxnLst/>
              <a:rect r="r" b="b" t="t" l="l"/>
              <a:pathLst>
                <a:path h="5372100" w="35832548">
                  <a:moveTo>
                    <a:pt x="34281880" y="0"/>
                  </a:moveTo>
                  <a:lnTo>
                    <a:pt x="1550670" y="0"/>
                  </a:lnTo>
                  <a:lnTo>
                    <a:pt x="0" y="2686050"/>
                  </a:lnTo>
                  <a:lnTo>
                    <a:pt x="1550670" y="5372100"/>
                  </a:lnTo>
                  <a:lnTo>
                    <a:pt x="34281880" y="5372100"/>
                  </a:lnTo>
                  <a:lnTo>
                    <a:pt x="35832548" y="2686050"/>
                  </a:lnTo>
                  <a:lnTo>
                    <a:pt x="34281880" y="0"/>
                  </a:lnTo>
                  <a:close/>
                </a:path>
              </a:pathLst>
            </a:custGeom>
            <a:solidFill>
              <a:srgbClr val="A066CB"/>
            </a:solidFill>
          </p:spPr>
        </p:sp>
      </p:grpSp>
      <p:sp>
        <p:nvSpPr>
          <p:cNvPr name="TextBox 6" id="6"/>
          <p:cNvSpPr txBox="true"/>
          <p:nvPr/>
        </p:nvSpPr>
        <p:spPr>
          <a:xfrm rot="0">
            <a:off x="6841578" y="3081847"/>
            <a:ext cx="10417722" cy="1825625"/>
          </a:xfrm>
          <a:prstGeom prst="rect">
            <a:avLst/>
          </a:prstGeom>
        </p:spPr>
        <p:txBody>
          <a:bodyPr anchor="t" rtlCol="false" tIns="0" lIns="0" bIns="0" rIns="0">
            <a:spAutoFit/>
          </a:bodyPr>
          <a:lstStyle/>
          <a:p>
            <a:pPr algn="l">
              <a:lnSpc>
                <a:spcPts val="4899"/>
              </a:lnSpc>
            </a:pPr>
            <a:r>
              <a:rPr lang="en-US" sz="3499">
                <a:solidFill>
                  <a:srgbClr val="A066CB"/>
                </a:solidFill>
                <a:latin typeface="Canva Sans Bold Italics"/>
              </a:rPr>
              <a:t>Wrap-Up:</a:t>
            </a:r>
            <a:r>
              <a:rPr lang="en-US" sz="3499">
                <a:solidFill>
                  <a:srgbClr val="A066CB"/>
                </a:solidFill>
                <a:latin typeface="Canva Sans"/>
              </a:rPr>
              <a:t> Promotions</a:t>
            </a:r>
            <a:r>
              <a:rPr lang="en-US" sz="3499">
                <a:solidFill>
                  <a:srgbClr val="A066CB"/>
                </a:solidFill>
                <a:latin typeface="Canva Sans"/>
              </a:rPr>
              <a:t> and store amenities like florist sections and fresh salad bars are not just nice to have; they're sales boosters!</a:t>
            </a:r>
          </a:p>
        </p:txBody>
      </p:sp>
      <p:sp>
        <p:nvSpPr>
          <p:cNvPr name="TextBox 7" id="7"/>
          <p:cNvSpPr txBox="true"/>
          <p:nvPr/>
        </p:nvSpPr>
        <p:spPr>
          <a:xfrm rot="0">
            <a:off x="7502073" y="508630"/>
            <a:ext cx="7952936" cy="1625601"/>
          </a:xfrm>
          <a:prstGeom prst="rect">
            <a:avLst/>
          </a:prstGeom>
        </p:spPr>
        <p:txBody>
          <a:bodyPr anchor="t" rtlCol="false" tIns="0" lIns="0" bIns="0" rIns="0">
            <a:spAutoFit/>
          </a:bodyPr>
          <a:lstStyle/>
          <a:p>
            <a:pPr algn="ctr">
              <a:lnSpc>
                <a:spcPts val="13299"/>
              </a:lnSpc>
            </a:pPr>
            <a:r>
              <a:rPr lang="en-US" sz="9499">
                <a:solidFill>
                  <a:srgbClr val="A066CB"/>
                </a:solidFill>
                <a:latin typeface="Canva Sans Bold"/>
              </a:rPr>
              <a:t>Conclusion</a:t>
            </a:r>
          </a:p>
        </p:txBody>
      </p:sp>
      <p:sp>
        <p:nvSpPr>
          <p:cNvPr name="TextBox 8" id="8"/>
          <p:cNvSpPr txBox="true"/>
          <p:nvPr/>
        </p:nvSpPr>
        <p:spPr>
          <a:xfrm rot="0">
            <a:off x="6841578" y="5533767"/>
            <a:ext cx="10417722" cy="1825625"/>
          </a:xfrm>
          <a:prstGeom prst="rect">
            <a:avLst/>
          </a:prstGeom>
        </p:spPr>
        <p:txBody>
          <a:bodyPr anchor="t" rtlCol="false" tIns="0" lIns="0" bIns="0" rIns="0">
            <a:spAutoFit/>
          </a:bodyPr>
          <a:lstStyle/>
          <a:p>
            <a:pPr algn="l">
              <a:lnSpc>
                <a:spcPts val="4899"/>
              </a:lnSpc>
            </a:pPr>
            <a:r>
              <a:rPr lang="en-US" sz="3499">
                <a:solidFill>
                  <a:srgbClr val="A066CB"/>
                </a:solidFill>
                <a:latin typeface="Canva Sans Bold Italics"/>
              </a:rPr>
              <a:t>What's Next:</a:t>
            </a:r>
            <a:r>
              <a:rPr lang="en-US" sz="3499">
                <a:solidFill>
                  <a:srgbClr val="A066CB"/>
                </a:solidFill>
                <a:latin typeface="Canva Sans Bold"/>
              </a:rPr>
              <a:t> </a:t>
            </a:r>
            <a:r>
              <a:rPr lang="en-US" sz="3499">
                <a:solidFill>
                  <a:srgbClr val="A066CB"/>
                </a:solidFill>
                <a:latin typeface="Canva Sans"/>
              </a:rPr>
              <a:t>Coul</a:t>
            </a:r>
            <a:r>
              <a:rPr lang="en-US" sz="3499">
                <a:solidFill>
                  <a:srgbClr val="A066CB"/>
                </a:solidFill>
                <a:latin typeface="Canva Sans"/>
              </a:rPr>
              <a:t>d we predict future sales with machine learning? There's room to explore predictive models next.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546209" y="-220132"/>
            <a:ext cx="12387786" cy="10727265"/>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29893" t="0" r="0" b="0"/>
              </a:stretch>
            </a:blipFill>
          </p:spPr>
        </p:sp>
      </p:grpSp>
      <p:grpSp>
        <p:nvGrpSpPr>
          <p:cNvPr name="Group 4" id="4"/>
          <p:cNvGrpSpPr/>
          <p:nvPr/>
        </p:nvGrpSpPr>
        <p:grpSpPr>
          <a:xfrm rot="-5400000">
            <a:off x="13144500" y="4372374"/>
            <a:ext cx="10287000" cy="1542251"/>
            <a:chOff x="0" y="0"/>
            <a:chExt cx="35832548" cy="5372100"/>
          </a:xfrm>
        </p:grpSpPr>
        <p:sp>
          <p:nvSpPr>
            <p:cNvPr name="Freeform 5" id="5"/>
            <p:cNvSpPr/>
            <p:nvPr/>
          </p:nvSpPr>
          <p:spPr>
            <a:xfrm flipH="false" flipV="false" rot="0">
              <a:off x="0" y="0"/>
              <a:ext cx="35832548" cy="5372100"/>
            </a:xfrm>
            <a:custGeom>
              <a:avLst/>
              <a:gdLst/>
              <a:ahLst/>
              <a:cxnLst/>
              <a:rect r="r" b="b" t="t" l="l"/>
              <a:pathLst>
                <a:path h="5372100" w="35832548">
                  <a:moveTo>
                    <a:pt x="34281880" y="0"/>
                  </a:moveTo>
                  <a:lnTo>
                    <a:pt x="1550670" y="0"/>
                  </a:lnTo>
                  <a:lnTo>
                    <a:pt x="0" y="2686050"/>
                  </a:lnTo>
                  <a:lnTo>
                    <a:pt x="1550670" y="5372100"/>
                  </a:lnTo>
                  <a:lnTo>
                    <a:pt x="34281880" y="5372100"/>
                  </a:lnTo>
                  <a:lnTo>
                    <a:pt x="35832548" y="2686050"/>
                  </a:lnTo>
                  <a:lnTo>
                    <a:pt x="34281880" y="0"/>
                  </a:lnTo>
                  <a:close/>
                </a:path>
              </a:pathLst>
            </a:custGeom>
            <a:solidFill>
              <a:srgbClr val="A066CB"/>
            </a:solidFill>
          </p:spPr>
        </p:sp>
      </p:grpSp>
      <p:sp>
        <p:nvSpPr>
          <p:cNvPr name="TextBox 6" id="6"/>
          <p:cNvSpPr txBox="true"/>
          <p:nvPr/>
        </p:nvSpPr>
        <p:spPr>
          <a:xfrm rot="0">
            <a:off x="5673263" y="48638"/>
            <a:ext cx="11843611" cy="3195319"/>
          </a:xfrm>
          <a:prstGeom prst="rect">
            <a:avLst/>
          </a:prstGeom>
        </p:spPr>
        <p:txBody>
          <a:bodyPr anchor="t" rtlCol="false" tIns="0" lIns="0" bIns="0" rIns="0">
            <a:spAutoFit/>
          </a:bodyPr>
          <a:lstStyle/>
          <a:p>
            <a:pPr algn="ctr">
              <a:lnSpc>
                <a:spcPts val="12880"/>
              </a:lnSpc>
            </a:pPr>
            <a:r>
              <a:rPr lang="en-US" sz="9200">
                <a:solidFill>
                  <a:srgbClr val="A066CB"/>
                </a:solidFill>
                <a:latin typeface="Canva Sans Bold"/>
              </a:rPr>
              <a:t>Tips For Boosting Sales</a:t>
            </a:r>
          </a:p>
        </p:txBody>
      </p:sp>
      <p:sp>
        <p:nvSpPr>
          <p:cNvPr name="TextBox 7" id="7"/>
          <p:cNvSpPr txBox="true"/>
          <p:nvPr/>
        </p:nvSpPr>
        <p:spPr>
          <a:xfrm rot="0">
            <a:off x="6841578" y="3186807"/>
            <a:ext cx="10243108" cy="6778625"/>
          </a:xfrm>
          <a:prstGeom prst="rect">
            <a:avLst/>
          </a:prstGeom>
        </p:spPr>
        <p:txBody>
          <a:bodyPr anchor="t" rtlCol="false" tIns="0" lIns="0" bIns="0" rIns="0">
            <a:spAutoFit/>
          </a:bodyPr>
          <a:lstStyle/>
          <a:p>
            <a:pPr algn="l">
              <a:lnSpc>
                <a:spcPts val="4899"/>
              </a:lnSpc>
            </a:pPr>
            <a:r>
              <a:rPr lang="en-US" sz="3499">
                <a:solidFill>
                  <a:srgbClr val="A066CB"/>
                </a:solidFill>
                <a:latin typeface="Canva Sans Bold Italics"/>
              </a:rPr>
              <a:t>Targeted Promotions:</a:t>
            </a:r>
            <a:r>
              <a:rPr lang="en-US" sz="3499">
                <a:solidFill>
                  <a:srgbClr val="A066CB"/>
                </a:solidFill>
                <a:latin typeface="Canva Sans"/>
              </a:rPr>
              <a:t> Tailor deals by customer type.</a:t>
            </a:r>
          </a:p>
          <a:p>
            <a:pPr algn="l">
              <a:lnSpc>
                <a:spcPts val="4899"/>
              </a:lnSpc>
            </a:pPr>
            <a:r>
              <a:rPr lang="en-US" sz="3499">
                <a:solidFill>
                  <a:srgbClr val="A066CB"/>
                </a:solidFill>
                <a:latin typeface="Canva Sans Bold Italics"/>
              </a:rPr>
              <a:t>Strategic Store Features: </a:t>
            </a:r>
            <a:r>
              <a:rPr lang="en-US" sz="3499">
                <a:solidFill>
                  <a:srgbClr val="A066CB"/>
                </a:solidFill>
                <a:latin typeface="Canva Sans"/>
              </a:rPr>
              <a:t>Enhance visibility, entrance placement.</a:t>
            </a:r>
          </a:p>
          <a:p>
            <a:pPr algn="l">
              <a:lnSpc>
                <a:spcPts val="4899"/>
              </a:lnSpc>
            </a:pPr>
            <a:r>
              <a:rPr lang="en-US" sz="3499">
                <a:solidFill>
                  <a:srgbClr val="A066CB"/>
                </a:solidFill>
                <a:latin typeface="Canva Sans Bold Italics"/>
              </a:rPr>
              <a:t>Seasonal Strategies:</a:t>
            </a:r>
            <a:r>
              <a:rPr lang="en-US" sz="3499">
                <a:solidFill>
                  <a:srgbClr val="A066CB"/>
                </a:solidFill>
                <a:latin typeface="Canva Sans"/>
              </a:rPr>
              <a:t> Align promotions with seasons.</a:t>
            </a:r>
          </a:p>
          <a:p>
            <a:pPr algn="l">
              <a:lnSpc>
                <a:spcPts val="4899"/>
              </a:lnSpc>
            </a:pPr>
            <a:r>
              <a:rPr lang="en-US" sz="3499">
                <a:solidFill>
                  <a:srgbClr val="A066CB"/>
                </a:solidFill>
                <a:latin typeface="Canva Sans Bold Italics"/>
              </a:rPr>
              <a:t>Smart Layouts: </a:t>
            </a:r>
            <a:r>
              <a:rPr lang="en-US" sz="3499">
                <a:solidFill>
                  <a:srgbClr val="A066CB"/>
                </a:solidFill>
                <a:latin typeface="Canva Sans"/>
              </a:rPr>
              <a:t>Place products based on data.</a:t>
            </a:r>
          </a:p>
          <a:p>
            <a:pPr algn="l">
              <a:lnSpc>
                <a:spcPts val="4899"/>
              </a:lnSpc>
            </a:pPr>
            <a:r>
              <a:rPr lang="en-US" sz="3499">
                <a:solidFill>
                  <a:srgbClr val="A066CB"/>
                </a:solidFill>
                <a:latin typeface="Canva Sans"/>
              </a:rPr>
              <a:t>Tech Enhancements: Use apps, expand self-checkout.</a:t>
            </a:r>
          </a:p>
          <a:p>
            <a:pPr algn="l">
              <a:lnSpc>
                <a:spcPts val="4899"/>
              </a:lnSpc>
            </a:pPr>
            <a:r>
              <a:rPr lang="en-US" sz="3499">
                <a:solidFill>
                  <a:srgbClr val="A066CB"/>
                </a:solidFill>
                <a:latin typeface="Canva Sans Bold Italics"/>
              </a:rPr>
              <a:t>Continuous Feedback:</a:t>
            </a:r>
            <a:r>
              <a:rPr lang="en-US" sz="3499">
                <a:solidFill>
                  <a:srgbClr val="A066CB"/>
                </a:solidFill>
                <a:latin typeface="Canva Sans"/>
              </a:rPr>
              <a:t> Gather feedback, adjust regularly.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DAGEzSpnnz8</dc:identifier>
  <dcterms:modified xsi:type="dcterms:W3CDTF">2011-08-01T06:04:30Z</dcterms:modified>
  <cp:revision>1</cp:revision>
  <dc:title>Sales Data Analysis for Food Categories</dc:title>
</cp:coreProperties>
</file>

<file path=docProps/thumbnail.jpeg>
</file>